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4" r:id="rId11"/>
    <p:sldId id="268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B44DA-4D3E-4854-8EA7-110285C19125}" type="datetimeFigureOut">
              <a:rPr lang="el-GR" smtClean="0"/>
              <a:t>20/11/2011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DD25A-E5AF-40BF-8433-485DCF0091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6146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2793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DD25A-E5AF-40BF-8433-485DCF0091F4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402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7897-1DD9-4765-A9D6-1DD8447A7D99}" type="datetimeFigureOut">
              <a:rPr lang="el-GR" smtClean="0"/>
              <a:t>20/11/2011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B22D-1E4A-4E00-87FE-7E71CEDDD26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524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7897-1DD9-4765-A9D6-1DD8447A7D99}" type="datetimeFigureOut">
              <a:rPr lang="el-GR" smtClean="0"/>
              <a:t>20/11/2011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B22D-1E4A-4E00-87FE-7E71CEDDD26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4908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7897-1DD9-4765-A9D6-1DD8447A7D99}" type="datetimeFigureOut">
              <a:rPr lang="el-GR" smtClean="0"/>
              <a:t>20/11/2011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B22D-1E4A-4E00-87FE-7E71CEDDD26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4524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7897-1DD9-4765-A9D6-1DD8447A7D99}" type="datetimeFigureOut">
              <a:rPr lang="el-GR" smtClean="0"/>
              <a:t>20/11/2011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B22D-1E4A-4E00-87FE-7E71CEDDD26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379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7897-1DD9-4765-A9D6-1DD8447A7D99}" type="datetimeFigureOut">
              <a:rPr lang="el-GR" smtClean="0"/>
              <a:t>20/11/2011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B22D-1E4A-4E00-87FE-7E71CEDDD26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5684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7897-1DD9-4765-A9D6-1DD8447A7D99}" type="datetimeFigureOut">
              <a:rPr lang="el-GR" smtClean="0"/>
              <a:t>20/11/2011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B22D-1E4A-4E00-87FE-7E71CEDDD26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3939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7897-1DD9-4765-A9D6-1DD8447A7D99}" type="datetimeFigureOut">
              <a:rPr lang="el-GR" smtClean="0"/>
              <a:t>20/11/2011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B22D-1E4A-4E00-87FE-7E71CEDDD26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96140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7897-1DD9-4765-A9D6-1DD8447A7D99}" type="datetimeFigureOut">
              <a:rPr lang="el-GR" smtClean="0"/>
              <a:t>20/11/2011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B22D-1E4A-4E00-87FE-7E71CEDDD26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4491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7897-1DD9-4765-A9D6-1DD8447A7D99}" type="datetimeFigureOut">
              <a:rPr lang="el-GR" smtClean="0"/>
              <a:t>20/11/2011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B22D-1E4A-4E00-87FE-7E71CEDDD26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21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7897-1DD9-4765-A9D6-1DD8447A7D99}" type="datetimeFigureOut">
              <a:rPr lang="el-GR" smtClean="0"/>
              <a:t>20/11/2011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B22D-1E4A-4E00-87FE-7E71CEDDD26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422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7897-1DD9-4765-A9D6-1DD8447A7D99}" type="datetimeFigureOut">
              <a:rPr lang="el-GR" smtClean="0"/>
              <a:t>20/11/2011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B22D-1E4A-4E00-87FE-7E71CEDDD26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374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77897-1DD9-4765-A9D6-1DD8447A7D99}" type="datetimeFigureOut">
              <a:rPr lang="el-GR" smtClean="0"/>
              <a:t>20/11/2011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4B22D-1E4A-4E00-87FE-7E71CEDDD26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270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4571"/>
            <a:ext cx="4619625" cy="4486275"/>
          </a:xfrm>
          <a:prstGeom prst="rect">
            <a:avLst/>
          </a:prstGeom>
          <a:noFill/>
        </p:spPr>
      </p:pic>
      <p:sp>
        <p:nvSpPr>
          <p:cNvPr id="6" name="Rectangle 210"/>
          <p:cNvSpPr txBox="1">
            <a:spLocks noChangeArrowheads="1"/>
          </p:cNvSpPr>
          <p:nvPr/>
        </p:nvSpPr>
        <p:spPr bwMode="auto">
          <a:xfrm>
            <a:off x="4588928" y="1261533"/>
            <a:ext cx="4004736" cy="4004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r>
              <a:rPr lang="el-GR" sz="3200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7" name="Rectangle 6"/>
          <p:cNvSpPr/>
          <p:nvPr/>
        </p:nvSpPr>
        <p:spPr>
          <a:xfrm>
            <a:off x="6071290" y="5877272"/>
            <a:ext cx="28144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2123728" y="3824015"/>
            <a:ext cx="5704090" cy="1493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18015" y="1196752"/>
            <a:ext cx="33668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The </a:t>
            </a:r>
          </a:p>
          <a:p>
            <a:pPr algn="ctr"/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After Sales Case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29183" y="132539"/>
            <a:ext cx="155658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2200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20/11/2011</a:t>
            </a:r>
            <a:endParaRPr lang="en-US" sz="2200" dirty="0">
              <a:solidFill>
                <a:prstClr val="white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73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Κάθε οικονομική μονάδα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40" y="1484784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844" y="3737049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40" y="3782753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Grp="1" noChangeArrowheads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844" y="1484784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382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επιστρατεύει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20888"/>
          </a:xfrm>
        </p:spPr>
        <p:txBody>
          <a:bodyPr/>
          <a:lstStyle/>
          <a:p>
            <a:endParaRPr lang="el-GR" dirty="0"/>
          </a:p>
        </p:txBody>
      </p:sp>
      <p:pic>
        <p:nvPicPr>
          <p:cNvPr id="2050" name="Picture 2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67" y="1628800"/>
            <a:ext cx="252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947" y="1628800"/>
            <a:ext cx="252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 preferRelativeResize="0">
            <a:picLocks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" t="3672" r="3488" b="6260"/>
          <a:stretch/>
        </p:blipFill>
        <p:spPr bwMode="auto">
          <a:xfrm>
            <a:off x="6222022" y="1629000"/>
            <a:ext cx="252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 preferRelativeResize="0"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187" y="3789040"/>
            <a:ext cx="252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451" y="3786307"/>
            <a:ext cx="252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092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Με προφανή σκοπό…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20888"/>
          </a:xfrm>
        </p:spPr>
        <p:txBody>
          <a:bodyPr/>
          <a:lstStyle/>
          <a:p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28800"/>
            <a:ext cx="382639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888432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636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Και μετά τι????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40767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el-GR" b="1" dirty="0" smtClean="0">
                <a:solidFill>
                  <a:schemeClr val="bg1"/>
                </a:solidFill>
              </a:rPr>
              <a:t>«Η σχέση ανάμεσα στην επιχείρηση και τον καταναλωτή λήγει με την πώληση του προϊόντος»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7584" y="3140968"/>
            <a:ext cx="7488832" cy="166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3200" b="1" dirty="0">
                <a:solidFill>
                  <a:schemeClr val="bg1"/>
                </a:solidFill>
              </a:rPr>
              <a:t>Η άποψη αυτή, έπαψε να ισχύει μόλις οι επιχειρήσεις συνειδητοποίησαν πως οι άριστες σχέσεις τους με τους πελάτες, είναι αναγκαίες για την εμπορική επιτυχία</a:t>
            </a:r>
          </a:p>
        </p:txBody>
      </p:sp>
    </p:spTree>
    <p:extLst>
      <p:ext uri="{BB962C8B-B14F-4D97-AF65-F5344CB8AC3E}">
        <p14:creationId xmlns:p14="http://schemas.microsoft.com/office/powerpoint/2010/main" val="427161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Γιατί????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40767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80000"/>
              </a:lnSpc>
              <a:buNone/>
            </a:pPr>
            <a:r>
              <a:rPr lang="el-GR" b="1" dirty="0" smtClean="0">
                <a:solidFill>
                  <a:schemeClr val="bg1"/>
                </a:solidFill>
              </a:rPr>
              <a:t>Διαρκώς εντεινόμενος ανταγωνισμός μεταξύ εταιρειών, δεν αφήνει περιθώρια δημιουργίας δεσπόζουσας θέσης για μακρύ χρονικό διάστημα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7544" y="3373247"/>
            <a:ext cx="8136904" cy="2071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3200" b="1" dirty="0" smtClean="0">
                <a:solidFill>
                  <a:schemeClr val="bg1"/>
                </a:solidFill>
              </a:rPr>
              <a:t>Οι επιχειρήσεις θα πρέπει να βρίσκονται συνεχώς σε εγρήγορση για την εξεύρεση νέων ευκαιριών και να αναπροσαρμόζουν το στρατηγικό τους σχεδιασμό σε βραχυπρόθεσμο ορίζοντα </a:t>
            </a:r>
            <a:r>
              <a:rPr lang="el-GR" sz="1600" b="1" dirty="0" smtClean="0">
                <a:solidFill>
                  <a:schemeClr val="bg1"/>
                </a:solidFill>
              </a:rPr>
              <a:t>(Hamel and Prahalad, 1994)</a:t>
            </a:r>
            <a:endParaRPr lang="el-G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76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Γιατί????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40767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80000"/>
              </a:lnSpc>
              <a:buNone/>
            </a:pPr>
            <a:r>
              <a:rPr lang="el-GR" b="1" dirty="0" smtClean="0">
                <a:solidFill>
                  <a:schemeClr val="bg1"/>
                </a:solidFill>
              </a:rPr>
              <a:t>Οι επιχειρήσεις θα πρέπει να «ενοχλούν» συνεχώς τους καταναλωτές προκειμένου να δημιουργήσουν ένα προσωρινό ανταγωνιστικό πλεονέκτημα </a:t>
            </a:r>
            <a:r>
              <a:rPr lang="el-GR" sz="1600" b="1" dirty="0" smtClean="0">
                <a:solidFill>
                  <a:schemeClr val="bg1"/>
                </a:solidFill>
              </a:rPr>
              <a:t>(D’ Aveni, 1994)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2147" y="3573016"/>
            <a:ext cx="8229600" cy="15407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80000"/>
              </a:lnSpc>
              <a:buFont typeface="Arial" pitchFamily="34" charset="0"/>
              <a:buNone/>
            </a:pPr>
            <a:r>
              <a:rPr lang="el-GR" b="1" smtClean="0">
                <a:solidFill>
                  <a:schemeClr val="bg1"/>
                </a:solidFill>
              </a:rPr>
              <a:t>Σε ένα τέτοιο επιχειρηματικό περιβάλλον είναι πολύ πιο σημαντικό για οποιαδήποτε εταιρεία να κρατάει τους ήδη υφιστάμενους πελάτες της από το να κερδίζει καινούργιους </a:t>
            </a:r>
            <a:r>
              <a:rPr lang="el-GR" sz="1700" b="1" smtClean="0">
                <a:solidFill>
                  <a:schemeClr val="bg1"/>
                </a:solidFill>
              </a:rPr>
              <a:t>(Longman, 1997)</a:t>
            </a:r>
            <a:endParaRPr lang="el-GR" sz="17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76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Γιατί????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67544" y="3373247"/>
            <a:ext cx="8136904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3200" b="1" dirty="0" smtClean="0">
                <a:solidFill>
                  <a:schemeClr val="bg1"/>
                </a:solidFill>
              </a:rPr>
              <a:t>Οι επιχειρήσεις μπορούν να αυξήσουν τα κέρδη τους σε ποσοστό από </a:t>
            </a:r>
            <a:r>
              <a:rPr lang="el-GR" sz="4000" b="1" dirty="0" smtClean="0">
                <a:solidFill>
                  <a:schemeClr val="bg1"/>
                </a:solidFill>
              </a:rPr>
              <a:t>25%-85% </a:t>
            </a:r>
            <a:r>
              <a:rPr lang="el-GR" sz="3200" b="1" dirty="0" smtClean="0">
                <a:solidFill>
                  <a:schemeClr val="bg1"/>
                </a:solidFill>
              </a:rPr>
              <a:t>εφόσον μειώσουν τις απώλειες των πελατών τους κατά </a:t>
            </a:r>
            <a:r>
              <a:rPr lang="el-GR" sz="4000" b="1" dirty="0" smtClean="0">
                <a:solidFill>
                  <a:schemeClr val="bg1"/>
                </a:solidFill>
              </a:rPr>
              <a:t>5%</a:t>
            </a:r>
            <a:r>
              <a:rPr lang="el-GR" sz="3200" b="1" dirty="0" smtClean="0">
                <a:solidFill>
                  <a:schemeClr val="bg1"/>
                </a:solidFill>
              </a:rPr>
              <a:t> </a:t>
            </a:r>
            <a:r>
              <a:rPr lang="el-GR" sz="1600" b="1" dirty="0" smtClean="0">
                <a:solidFill>
                  <a:schemeClr val="bg1"/>
                </a:solidFill>
              </a:rPr>
              <a:t>(Norton, 1994)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600201"/>
            <a:ext cx="8229600" cy="15407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Font typeface="Arial" pitchFamily="34" charset="0"/>
              <a:buNone/>
            </a:pPr>
            <a:r>
              <a:rPr lang="el-GR" b="1" smtClean="0">
                <a:solidFill>
                  <a:schemeClr val="bg1"/>
                </a:solidFill>
              </a:rPr>
              <a:t>Σύμφωνα με τον Kotler, το κόστος προσέλκυσης νέου πελάτη είναι πενταπλάσιο από το κόστος για να διατηρηθεί ικανοποιημένος ένας ήδη υπάρχων</a:t>
            </a:r>
            <a:endParaRPr lang="el-G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1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Γιατί????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827584" y="2420888"/>
            <a:ext cx="7488832" cy="1963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3200" b="1" dirty="0" smtClean="0">
                <a:solidFill>
                  <a:schemeClr val="bg1"/>
                </a:solidFill>
              </a:rPr>
              <a:t>Η σχέση ανάμεσα στην παροχή υπηρεσιών μετά την πώληση είναι ευθέως ανάλογη  της δημιουργίας αφοσιωμένων πελατών. </a:t>
            </a:r>
            <a:r>
              <a:rPr lang="el-GR" sz="1600" b="1" dirty="0" smtClean="0">
                <a:solidFill>
                  <a:schemeClr val="bg1"/>
                </a:solidFill>
              </a:rPr>
              <a:t>Kristensen et al., 1992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1600" b="1" dirty="0" smtClean="0">
                <a:solidFill>
                  <a:schemeClr val="bg1"/>
                </a:solidFill>
              </a:rPr>
              <a:t>Zeithaml et al., 1996,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1600" b="1" dirty="0" smtClean="0">
                <a:solidFill>
                  <a:schemeClr val="bg1"/>
                </a:solidFill>
              </a:rPr>
              <a:t>McColl-Kennedy and Schneider, 2000</a:t>
            </a:r>
          </a:p>
        </p:txBody>
      </p:sp>
    </p:spTree>
    <p:extLst>
      <p:ext uri="{BB962C8B-B14F-4D97-AF65-F5344CB8AC3E}">
        <p14:creationId xmlns:p14="http://schemas.microsoft.com/office/powerpoint/2010/main" val="101449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Ικανοποίηση Πελατών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827584" y="2034016"/>
            <a:ext cx="7488832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600" b="1" dirty="0" smtClean="0">
                <a:solidFill>
                  <a:schemeClr val="bg1"/>
                </a:solidFill>
              </a:rPr>
              <a:t>Είναι η αντίδραση του καταναλωτή στη διαδικασία αξιολόγησης, η οποία εξετάζει τις ασυμφωνίες μεταξύ προγενέστερων προσδοκιών και του πραγματικού επιπέδου απόδοσης του προϊόντος, όπως γίνεται αντιληπτό από τον καταναλωτή μετά τη χρήση του  </a:t>
            </a:r>
            <a:r>
              <a:rPr lang="el-GR" sz="1600" b="1" dirty="0" smtClean="0">
                <a:solidFill>
                  <a:schemeClr val="bg1"/>
                </a:solidFill>
              </a:rPr>
              <a:t>(Tse and Wilton, 1988)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endParaRPr lang="el-GR" sz="16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35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Ικανοποίηση Πελατών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827584" y="1412776"/>
            <a:ext cx="74888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l-GR" sz="3200" b="1" dirty="0" smtClean="0">
                <a:solidFill>
                  <a:schemeClr val="bg1"/>
                </a:solidFill>
              </a:rPr>
              <a:t>Υπάρχουν δεκάδες ορισμοί της Ικανοποίησης Πελατών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endParaRPr lang="el-GR" sz="1600" b="1" dirty="0" smtClean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3381" y="2492896"/>
            <a:ext cx="837723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600" b="1" dirty="0">
                <a:solidFill>
                  <a:schemeClr val="bg1"/>
                </a:solidFill>
              </a:rPr>
              <a:t>Διαδικασία αξιολόγησης, η οποία εξετάζει εάν η συγκεκριμένη επιλογή είναι συμβατή με τις προγενέστερες πεποιθήσεις του πελάτη </a:t>
            </a:r>
            <a:r>
              <a:rPr lang="el-GR" sz="1600" b="1" dirty="0">
                <a:solidFill>
                  <a:schemeClr val="bg1"/>
                </a:solidFill>
              </a:rPr>
              <a:t>(</a:t>
            </a:r>
            <a:r>
              <a:rPr lang="en-US" sz="1600" b="1" dirty="0">
                <a:solidFill>
                  <a:schemeClr val="bg1"/>
                </a:solidFill>
              </a:rPr>
              <a:t>Engel and Blackwell</a:t>
            </a:r>
            <a:r>
              <a:rPr lang="el-GR" sz="1600" b="1" dirty="0">
                <a:solidFill>
                  <a:schemeClr val="bg1"/>
                </a:solidFill>
              </a:rPr>
              <a:t>, 1982) 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83381" y="4221088"/>
            <a:ext cx="837723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600" b="1" dirty="0">
                <a:solidFill>
                  <a:schemeClr val="bg1"/>
                </a:solidFill>
              </a:rPr>
              <a:t>Ικανοποίηση είναι μια διαδικασία αξιολόγησης, η οποία βασίζεται στο κατά πόσο η συγκεκριμένη εμπειρία ήταν τόσο καλή όσο ο πελάτης πίστευε ότι θα είναι </a:t>
            </a:r>
            <a:r>
              <a:rPr lang="el-GR" sz="1600" b="1" dirty="0">
                <a:solidFill>
                  <a:schemeClr val="bg1"/>
                </a:solidFill>
              </a:rPr>
              <a:t>(</a:t>
            </a:r>
            <a:r>
              <a:rPr lang="en-US" sz="1600" b="1" dirty="0">
                <a:solidFill>
                  <a:schemeClr val="bg1"/>
                </a:solidFill>
              </a:rPr>
              <a:t>Hunt</a:t>
            </a:r>
            <a:r>
              <a:rPr lang="el-GR" sz="1600" b="1" dirty="0">
                <a:solidFill>
                  <a:schemeClr val="bg1"/>
                </a:solidFill>
              </a:rPr>
              <a:t>,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l-GR" sz="1600" b="1" dirty="0">
                <a:solidFill>
                  <a:schemeClr val="bg1"/>
                </a:solidFill>
              </a:rPr>
              <a:t>1977) </a:t>
            </a:r>
          </a:p>
        </p:txBody>
      </p:sp>
    </p:spTree>
    <p:extLst>
      <p:ext uri="{BB962C8B-B14F-4D97-AF65-F5344CB8AC3E}">
        <p14:creationId xmlns:p14="http://schemas.microsoft.com/office/powerpoint/2010/main" val="106878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Ικανοποίηση Πελατών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827584" y="1412776"/>
            <a:ext cx="7488832" cy="1525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l-GR" b="1" dirty="0" smtClean="0">
                <a:solidFill>
                  <a:schemeClr val="bg1"/>
                </a:solidFill>
              </a:rPr>
              <a:t>(Σχεδόν) </a:t>
            </a:r>
            <a:r>
              <a:rPr lang="el-GR" sz="3200" b="1" dirty="0" smtClean="0">
                <a:solidFill>
                  <a:schemeClr val="bg1"/>
                </a:solidFill>
              </a:rPr>
              <a:t>Όλοι </a:t>
            </a:r>
            <a:r>
              <a:rPr lang="el-GR" sz="3200" b="1" dirty="0">
                <a:solidFill>
                  <a:schemeClr val="bg1"/>
                </a:solidFill>
              </a:rPr>
              <a:t>έχουν ως βάση την ικανοποίηση των προσδοκιών του καταναλωτή – πελάτη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l-GR" sz="1600" b="1" dirty="0" smtClean="0">
              <a:solidFill>
                <a:schemeClr val="bg1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86829" y="3141588"/>
            <a:ext cx="837723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600" b="1" dirty="0" smtClean="0">
                <a:solidFill>
                  <a:schemeClr val="bg1"/>
                </a:solidFill>
              </a:rPr>
              <a:t>Και με αφετηρία αυτό, δεκάδες ερευνητές πιστεύουν πως σε γενικές γραμμές υπάρχουν τρεις τύποι καταναλωτών</a:t>
            </a:r>
            <a:endParaRPr lang="el-GR" sz="1600" b="1" dirty="0">
              <a:solidFill>
                <a:schemeClr val="bg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829300" y="4116164"/>
            <a:ext cx="1620000" cy="20323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094" y="4116165"/>
            <a:ext cx="1620000" cy="202394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80"/>
          <a:stretch/>
        </p:blipFill>
        <p:spPr bwMode="auto">
          <a:xfrm>
            <a:off x="5544288" y="4116164"/>
            <a:ext cx="1620000" cy="202394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59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Ικανοποίηση Πελατών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051720" y="1412776"/>
            <a:ext cx="626469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b="1" u="sng" dirty="0" smtClean="0">
                <a:solidFill>
                  <a:schemeClr val="bg1"/>
                </a:solidFill>
              </a:rPr>
              <a:t> </a:t>
            </a:r>
            <a:r>
              <a:rPr lang="el-GR" sz="3200" b="1" u="sng" dirty="0" smtClean="0">
                <a:solidFill>
                  <a:schemeClr val="bg1"/>
                </a:solidFill>
              </a:rPr>
              <a:t>Ενθουσιασμένοι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800" b="1" dirty="0" smtClean="0">
                <a:solidFill>
                  <a:schemeClr val="bg1"/>
                </a:solidFill>
              </a:rPr>
              <a:t>όταν το παρεχόμενο προϊόν ή υπηρεσία υπερβαίνει τις προσδοκίες τους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l-GR" sz="1600" b="1" dirty="0" smtClean="0">
              <a:solidFill>
                <a:schemeClr val="bg1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251520" y="1196752"/>
            <a:ext cx="1374306" cy="17241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1383123" cy="172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80"/>
          <a:stretch/>
        </p:blipFill>
        <p:spPr bwMode="auto">
          <a:xfrm>
            <a:off x="236549" y="4378004"/>
            <a:ext cx="1383123" cy="172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079785" y="3284176"/>
            <a:ext cx="6236631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3200" b="1" u="sng" dirty="0">
                <a:solidFill>
                  <a:schemeClr val="bg1"/>
                </a:solidFill>
              </a:rPr>
              <a:t>Ικανοποιημένοι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800" b="1" dirty="0">
                <a:solidFill>
                  <a:schemeClr val="bg1"/>
                </a:solidFill>
              </a:rPr>
              <a:t>όταν ταυτίζεται με τις προσδοκίες τους</a:t>
            </a: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2079784" y="4724623"/>
            <a:ext cx="6236631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3200" b="1" u="sng" dirty="0" smtClean="0">
                <a:solidFill>
                  <a:schemeClr val="bg1"/>
                </a:solidFill>
              </a:rPr>
              <a:t>Δυσαρεστημένοι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800" b="1" dirty="0" smtClean="0">
                <a:solidFill>
                  <a:schemeClr val="bg1"/>
                </a:solidFill>
              </a:rPr>
              <a:t>όταν </a:t>
            </a:r>
            <a:r>
              <a:rPr lang="el-GR" sz="2800" b="1" dirty="0">
                <a:solidFill>
                  <a:schemeClr val="bg1"/>
                </a:solidFill>
              </a:rPr>
              <a:t>το προϊόν </a:t>
            </a:r>
            <a:r>
              <a:rPr lang="el-GR" sz="2800" b="1" dirty="0" smtClean="0">
                <a:solidFill>
                  <a:schemeClr val="bg1"/>
                </a:solidFill>
              </a:rPr>
              <a:t>δεν </a:t>
            </a:r>
            <a:r>
              <a:rPr lang="el-GR" sz="2800" b="1" dirty="0">
                <a:solidFill>
                  <a:schemeClr val="bg1"/>
                </a:solidFill>
              </a:rPr>
              <a:t>ανταποκρίνεται στις αρχικές τους προσδοκίες </a:t>
            </a:r>
          </a:p>
        </p:txBody>
      </p:sp>
    </p:spTree>
    <p:extLst>
      <p:ext uri="{BB962C8B-B14F-4D97-AF65-F5344CB8AC3E}">
        <p14:creationId xmlns:p14="http://schemas.microsoft.com/office/powerpoint/2010/main" val="124206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851104" cy="1143000"/>
          </a:xfrm>
        </p:spPr>
        <p:txBody>
          <a:bodyPr/>
          <a:lstStyle/>
          <a:p>
            <a:pPr algn="l"/>
            <a:r>
              <a:rPr lang="el-GR" dirty="0" smtClean="0">
                <a:solidFill>
                  <a:schemeClr val="bg1"/>
                </a:solidFill>
              </a:rPr>
              <a:t>Ενθουσιασμένοι Πελάτες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95536" y="404664"/>
            <a:ext cx="1649582" cy="2069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2265160" y="1125364"/>
            <a:ext cx="6195272" cy="158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800" b="1" dirty="0">
                <a:solidFill>
                  <a:schemeClr val="bg1"/>
                </a:solidFill>
              </a:rPr>
              <a:t>Επιχειρήσεις που έχουν εξαιρετική ποιότητα υπηρεσιών απολαμβάνουν υψηλότερες οικονομικές απολαβές </a:t>
            </a:r>
            <a:endParaRPr lang="el-GR" sz="2800" b="1" dirty="0" smtClean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1600" b="1" dirty="0" smtClean="0">
                <a:solidFill>
                  <a:schemeClr val="bg1"/>
                </a:solidFill>
              </a:rPr>
              <a:t>(</a:t>
            </a:r>
            <a:r>
              <a:rPr lang="el-GR" sz="1600" b="1" dirty="0">
                <a:solidFill>
                  <a:schemeClr val="bg1"/>
                </a:solidFill>
              </a:rPr>
              <a:t>Aaker and Jacobson,1994; Bolton,1998</a:t>
            </a:r>
            <a:r>
              <a:rPr lang="el-GR" sz="1600" b="1" dirty="0" smtClean="0">
                <a:solidFill>
                  <a:schemeClr val="bg1"/>
                </a:solidFill>
              </a:rPr>
              <a:t>)</a:t>
            </a:r>
            <a:endParaRPr lang="el-GR" sz="1600" b="1" dirty="0">
              <a:solidFill>
                <a:schemeClr val="bg1"/>
              </a:solidFill>
            </a:endParaRP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468313" y="2852738"/>
            <a:ext cx="8377237" cy="2808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800" b="1" dirty="0" smtClean="0">
                <a:solidFill>
                  <a:schemeClr val="bg1"/>
                </a:solidFill>
              </a:rPr>
              <a:t>Οι ενθουσιασμένοι πελάτες είναι έξι φορές πιθανότερο να ξαναγοράσουν προϊόν της ίδιας μάρκας από ότι οι απλώς ικανοποιημένοι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1600" b="1" dirty="0" smtClean="0">
                <a:solidFill>
                  <a:schemeClr val="bg1"/>
                </a:solidFill>
              </a:rPr>
              <a:t>(Jones and Sasser, 1995).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800" b="1" dirty="0">
                <a:solidFill>
                  <a:schemeClr val="bg1"/>
                </a:solidFill>
              </a:rPr>
              <a:t>κ</a:t>
            </a:r>
            <a:r>
              <a:rPr lang="el-GR" sz="2800" b="1" dirty="0" smtClean="0">
                <a:solidFill>
                  <a:schemeClr val="bg1"/>
                </a:solidFill>
              </a:rPr>
              <a:t>αι η Δημιουργία </a:t>
            </a:r>
            <a:r>
              <a:rPr lang="el-GR" sz="2800" b="1" dirty="0">
                <a:solidFill>
                  <a:schemeClr val="bg1"/>
                </a:solidFill>
              </a:rPr>
              <a:t>πιστών πελατών </a:t>
            </a:r>
            <a:endParaRPr lang="el-GR" sz="2800" b="1" dirty="0" smtClean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1600" b="1" dirty="0" smtClean="0">
                <a:solidFill>
                  <a:schemeClr val="bg1"/>
                </a:solidFill>
              </a:rPr>
              <a:t>(</a:t>
            </a:r>
            <a:r>
              <a:rPr lang="el-GR" sz="1600" b="1" dirty="0">
                <a:solidFill>
                  <a:schemeClr val="bg1"/>
                </a:solidFill>
              </a:rPr>
              <a:t>Anderson and Sullivan, 1993; Boulding et al., 1993)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800" b="1" dirty="0">
                <a:solidFill>
                  <a:schemeClr val="bg1"/>
                </a:solidFill>
              </a:rPr>
              <a:t>οδηγεί σε βελτιωμένα μελλοντικά έσοδα, </a:t>
            </a:r>
            <a:endParaRPr lang="el-GR" sz="2800" b="1" dirty="0" smtClean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1600" b="1" dirty="0" smtClean="0">
                <a:solidFill>
                  <a:schemeClr val="bg1"/>
                </a:solidFill>
              </a:rPr>
              <a:t>(</a:t>
            </a:r>
            <a:r>
              <a:rPr lang="el-GR" sz="1600" b="1" dirty="0">
                <a:solidFill>
                  <a:schemeClr val="bg1"/>
                </a:solidFill>
              </a:rPr>
              <a:t>Fornell, 1992; Bolton,1998</a:t>
            </a:r>
            <a:r>
              <a:rPr lang="el-GR" sz="1600" b="1" dirty="0" smtClean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2189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851104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Word of Mouth (Marketing)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2265160" y="1125364"/>
            <a:ext cx="6195272" cy="158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800" b="1" dirty="0">
                <a:solidFill>
                  <a:schemeClr val="bg1"/>
                </a:solidFill>
              </a:rPr>
              <a:t>αποτελούν διαφήμιση για την εταιρεία αφού διαδίδουν την ικανοποίησή τους στον ευρύτερο κύκλο τους. </a:t>
            </a: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468313" y="2852738"/>
            <a:ext cx="8377237" cy="2808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800" b="1" dirty="0">
                <a:solidFill>
                  <a:schemeClr val="bg1"/>
                </a:solidFill>
              </a:rPr>
              <a:t>Το </a:t>
            </a:r>
            <a:r>
              <a:rPr lang="en-US" sz="2800" b="1" dirty="0">
                <a:solidFill>
                  <a:schemeClr val="bg1"/>
                </a:solidFill>
              </a:rPr>
              <a:t>Word of Mouth Marketing </a:t>
            </a:r>
            <a:r>
              <a:rPr lang="el-GR" sz="2800" b="1" dirty="0">
                <a:solidFill>
                  <a:schemeClr val="bg1"/>
                </a:solidFill>
              </a:rPr>
              <a:t>το οποίο σύμφωνα με τους Grewal, R., et al (2003) είναι πολύ πιο αποδοτικό από την πληρωμένη διαφήμιση, αφού ο λήπτης του μηνύματος θεωρεί πως αυτό που ακούει είναι αντικειμενικά αληθές.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endParaRPr lang="el-GR" sz="1600" b="1" dirty="0" smtClean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1918374" cy="18757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54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851104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Word of Mouth (Marketing)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2265160" y="1125364"/>
            <a:ext cx="6195272" cy="158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800" b="1" dirty="0">
                <a:solidFill>
                  <a:schemeClr val="bg1"/>
                </a:solidFill>
              </a:rPr>
              <a:t>αποτελούν διαφήμιση για την εταιρεία αφού διαδίδουν την ικανοποίησή τους στον ευρύτερο κύκλο τους. </a:t>
            </a: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468313" y="2564904"/>
            <a:ext cx="8377237" cy="2808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400" b="1" dirty="0" smtClean="0">
                <a:solidFill>
                  <a:schemeClr val="bg1"/>
                </a:solidFill>
              </a:rPr>
              <a:t>Στις ΗΠΑ, το </a:t>
            </a:r>
            <a:r>
              <a:rPr lang="en-US" sz="2400" b="1" dirty="0" smtClean="0">
                <a:solidFill>
                  <a:schemeClr val="bg1"/>
                </a:solidFill>
              </a:rPr>
              <a:t>26% </a:t>
            </a:r>
            <a:r>
              <a:rPr lang="el-GR" sz="2400" b="1" dirty="0" smtClean="0">
                <a:solidFill>
                  <a:schemeClr val="bg1"/>
                </a:solidFill>
              </a:rPr>
              <a:t>αγόρασε κάτι έπειτα από φιλική προτροπή το 2004. Το 15% επειδή το είδε στην τηλεόραση, 14% επειδή το είδε σε </a:t>
            </a:r>
            <a:r>
              <a:rPr lang="en-US" sz="2400" b="1" dirty="0" smtClean="0">
                <a:solidFill>
                  <a:schemeClr val="bg1"/>
                </a:solidFill>
              </a:rPr>
              <a:t>website.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400" b="1" dirty="0" smtClean="0">
                <a:solidFill>
                  <a:schemeClr val="bg1"/>
                </a:solidFill>
              </a:rPr>
              <a:t>Το </a:t>
            </a:r>
            <a:r>
              <a:rPr lang="en-US" sz="2400" b="1" dirty="0" smtClean="0">
                <a:solidFill>
                  <a:schemeClr val="bg1"/>
                </a:solidFill>
              </a:rPr>
              <a:t>76</a:t>
            </a:r>
            <a:r>
              <a:rPr lang="el-GR" sz="2400" b="1" dirty="0" smtClean="0">
                <a:solidFill>
                  <a:schemeClr val="bg1"/>
                </a:solidFill>
              </a:rPr>
              <a:t>% των βρετανών καταναλωτών δήλωσαν πως οι συστάσεις φίλων, τους έκαναν να αισθάνονται πιο σίγουροι για την αγορά ενός προϊόντος σε αντίθεση με το 15% πουδήλωσε ότι πείστηκαν από διαφημίσεις.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400" b="1" dirty="0" smtClean="0">
                <a:solidFill>
                  <a:schemeClr val="bg1"/>
                </a:solidFill>
              </a:rPr>
              <a:t>Το 71% των καταναλωτών, το 86% των κατασκευαστών και το 93% των εμπόρων, πιστεύουν ότι το </a:t>
            </a:r>
            <a:r>
              <a:rPr lang="en-US" sz="2400" b="1" dirty="0" smtClean="0">
                <a:solidFill>
                  <a:schemeClr val="bg1"/>
                </a:solidFill>
              </a:rPr>
              <a:t>WOMM</a:t>
            </a:r>
            <a:r>
              <a:rPr lang="el-GR" sz="2400" b="1" dirty="0" smtClean="0">
                <a:solidFill>
                  <a:schemeClr val="bg1"/>
                </a:solidFill>
              </a:rPr>
              <a:t> παίζει τον πιο σημαντικό ρόλο στην αγορά αυτοκινήτου.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1918374" cy="18757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411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851104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Word of Mouth (Marketing)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2265160" y="1125364"/>
            <a:ext cx="6195272" cy="158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800" b="1" dirty="0">
                <a:solidFill>
                  <a:schemeClr val="bg1"/>
                </a:solidFill>
              </a:rPr>
              <a:t>αποτελούν </a:t>
            </a:r>
            <a:r>
              <a:rPr lang="el-GR" sz="2800" b="1" dirty="0" smtClean="0">
                <a:solidFill>
                  <a:schemeClr val="bg1"/>
                </a:solidFill>
              </a:rPr>
              <a:t>δυσφήμιση </a:t>
            </a:r>
            <a:r>
              <a:rPr lang="el-GR" sz="2800" b="1" dirty="0">
                <a:solidFill>
                  <a:schemeClr val="bg1"/>
                </a:solidFill>
              </a:rPr>
              <a:t>για την εταιρεία αφού διαδίδουν την </a:t>
            </a:r>
            <a:r>
              <a:rPr lang="el-GR" sz="2800" b="1" dirty="0" smtClean="0">
                <a:solidFill>
                  <a:schemeClr val="bg1"/>
                </a:solidFill>
              </a:rPr>
              <a:t>δυσαρέσκειά τους </a:t>
            </a:r>
            <a:r>
              <a:rPr lang="el-GR" sz="2800" b="1" dirty="0">
                <a:solidFill>
                  <a:schemeClr val="bg1"/>
                </a:solidFill>
              </a:rPr>
              <a:t>στον ευρύτερο κύκλο τους. </a:t>
            </a: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468313" y="2564904"/>
            <a:ext cx="8377237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400" b="1" dirty="0" smtClean="0">
                <a:solidFill>
                  <a:schemeClr val="bg1"/>
                </a:solidFill>
              </a:rPr>
              <a:t>Εάν ο ικανοποιημένος πελάτης μεταφέρει την εμπειρία του σε </a:t>
            </a:r>
            <a:r>
              <a:rPr lang="el-GR" sz="3600" b="1" u="sng" dirty="0" smtClean="0">
                <a:solidFill>
                  <a:schemeClr val="bg1"/>
                </a:solidFill>
              </a:rPr>
              <a:t>1</a:t>
            </a:r>
            <a:r>
              <a:rPr lang="el-GR" sz="2400" b="1" dirty="0" smtClean="0">
                <a:solidFill>
                  <a:schemeClr val="bg1"/>
                </a:solidFill>
              </a:rPr>
              <a:t> φίλο του,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400" b="1" dirty="0" smtClean="0">
                <a:solidFill>
                  <a:schemeClr val="bg1"/>
                </a:solidFill>
              </a:rPr>
              <a:t>Ο δυσαρεστημένος πελάτης τη μεταφέρει σε </a:t>
            </a:r>
            <a:r>
              <a:rPr lang="el-GR" sz="3600" b="1" u="sng" dirty="0" smtClean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9512" y="476672"/>
            <a:ext cx="1918374" cy="18757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596452" y="4365104"/>
            <a:ext cx="8377237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400" b="1" dirty="0" smtClean="0">
                <a:solidFill>
                  <a:schemeClr val="bg1"/>
                </a:solidFill>
              </a:rPr>
              <a:t>Εξαιρετικό παράδειγμα στο βιβλίο: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l-GR" sz="3200" b="1" dirty="0">
                <a:solidFill>
                  <a:schemeClr val="bg1"/>
                </a:solidFill>
              </a:rPr>
              <a:t>«Τι θα έκανε η Google» εάν </a:t>
            </a:r>
            <a:r>
              <a:rPr lang="el-GR" sz="3200" b="1" dirty="0" smtClean="0">
                <a:solidFill>
                  <a:schemeClr val="bg1"/>
                </a:solidFill>
              </a:rPr>
              <a:t/>
            </a:r>
            <a:br>
              <a:rPr lang="el-GR" sz="3200" b="1" dirty="0" smtClean="0">
                <a:solidFill>
                  <a:schemeClr val="bg1"/>
                </a:solidFill>
              </a:rPr>
            </a:br>
            <a:r>
              <a:rPr lang="el-GR" sz="3200" b="1" dirty="0" smtClean="0">
                <a:solidFill>
                  <a:schemeClr val="bg1"/>
                </a:solidFill>
              </a:rPr>
              <a:t>«</a:t>
            </a:r>
            <a:r>
              <a:rPr lang="el-GR" sz="3200" b="1" dirty="0">
                <a:solidFill>
                  <a:schemeClr val="bg1"/>
                </a:solidFill>
              </a:rPr>
              <a:t>κυβερνούσε» τον κόσμο, </a:t>
            </a:r>
            <a:endParaRPr lang="el-GR" sz="3200" b="1" dirty="0" smtClean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l-GR" sz="2400" b="1" dirty="0" smtClean="0">
                <a:solidFill>
                  <a:schemeClr val="bg1"/>
                </a:solidFill>
              </a:rPr>
              <a:t>του Τζεφ </a:t>
            </a:r>
            <a:r>
              <a:rPr lang="el-GR" sz="2400" b="1" dirty="0">
                <a:solidFill>
                  <a:schemeClr val="bg1"/>
                </a:solidFill>
              </a:rPr>
              <a:t>Τζάρβις, από τις Εκδόσεις Μεταίχμιο. </a:t>
            </a:r>
          </a:p>
        </p:txBody>
      </p:sp>
    </p:spTree>
    <p:extLst>
      <p:ext uri="{BB962C8B-B14F-4D97-AF65-F5344CB8AC3E}">
        <p14:creationId xmlns:p14="http://schemas.microsoft.com/office/powerpoint/2010/main" val="234484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851104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Dell Hell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2265160" y="1125364"/>
            <a:ext cx="6483304" cy="1367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en-US" sz="2000" b="1" dirty="0" smtClean="0">
                <a:solidFill>
                  <a:schemeClr val="bg1"/>
                </a:solidFill>
              </a:rPr>
              <a:t>…</a:t>
            </a:r>
            <a:r>
              <a:rPr lang="el-GR" sz="2600" b="1" dirty="0" smtClean="0">
                <a:solidFill>
                  <a:schemeClr val="bg1"/>
                </a:solidFill>
              </a:rPr>
              <a:t>Dell </a:t>
            </a:r>
            <a:r>
              <a:rPr lang="el-GR" sz="2600" b="1" dirty="0">
                <a:solidFill>
                  <a:schemeClr val="bg1"/>
                </a:solidFill>
              </a:rPr>
              <a:t>γιατί ήταν λιγότερο </a:t>
            </a:r>
            <a:r>
              <a:rPr lang="el-GR" sz="2600" b="1" dirty="0" smtClean="0">
                <a:solidFill>
                  <a:schemeClr val="bg1"/>
                </a:solidFill>
              </a:rPr>
              <a:t>ακριβό</a:t>
            </a:r>
            <a:r>
              <a:rPr lang="en-US" sz="2600" b="1" dirty="0" smtClean="0">
                <a:solidFill>
                  <a:schemeClr val="bg1"/>
                </a:solidFill>
              </a:rPr>
              <a:t> </a:t>
            </a:r>
            <a:r>
              <a:rPr lang="el-GR" sz="2600" b="1" dirty="0" smtClean="0">
                <a:solidFill>
                  <a:schemeClr val="bg1"/>
                </a:solidFill>
              </a:rPr>
              <a:t>και </a:t>
            </a:r>
            <a:r>
              <a:rPr lang="el-GR" sz="2600" b="1" dirty="0">
                <a:solidFill>
                  <a:schemeClr val="bg1"/>
                </a:solidFill>
              </a:rPr>
              <a:t>γιατί η Dell φημιζόταν για την καλή εξυπηρέτηση των </a:t>
            </a:r>
            <a:r>
              <a:rPr lang="el-GR" sz="2600" b="1" dirty="0" smtClean="0">
                <a:solidFill>
                  <a:schemeClr val="bg1"/>
                </a:solidFill>
              </a:rPr>
              <a:t>πελατών </a:t>
            </a:r>
            <a:r>
              <a:rPr lang="el-GR" sz="2600" b="1" dirty="0">
                <a:solidFill>
                  <a:schemeClr val="bg1"/>
                </a:solidFill>
              </a:rPr>
              <a:t>της. Για να είμαι σίγουρος, πλήρωσα επιπλέον </a:t>
            </a:r>
            <a:r>
              <a:rPr lang="el-GR" sz="2600" b="1" dirty="0" smtClean="0">
                <a:solidFill>
                  <a:schemeClr val="bg1"/>
                </a:solidFill>
              </a:rPr>
              <a:t>χρήματα</a:t>
            </a:r>
            <a:r>
              <a:rPr lang="en-US" sz="2600" b="1" dirty="0" smtClean="0">
                <a:solidFill>
                  <a:schemeClr val="bg1"/>
                </a:solidFill>
              </a:rPr>
              <a:t> </a:t>
            </a:r>
            <a:r>
              <a:rPr lang="el-GR" sz="2600" b="1" dirty="0" smtClean="0">
                <a:solidFill>
                  <a:schemeClr val="bg1"/>
                </a:solidFill>
              </a:rPr>
              <a:t>προκειμένου </a:t>
            </a:r>
            <a:r>
              <a:rPr lang="el-GR" sz="2600" b="1" dirty="0">
                <a:solidFill>
                  <a:schemeClr val="bg1"/>
                </a:solidFill>
              </a:rPr>
              <a:t>να έχω και κατ’ οίκον </a:t>
            </a:r>
            <a:r>
              <a:rPr lang="el-GR" sz="2600" b="1" dirty="0" smtClean="0">
                <a:solidFill>
                  <a:schemeClr val="bg1"/>
                </a:solidFill>
              </a:rPr>
              <a:t>υπηρεσίες…</a:t>
            </a:r>
            <a:endParaRPr lang="el-GR" sz="2600" b="1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9512" y="476672"/>
            <a:ext cx="1918374" cy="18757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79510" y="3140968"/>
            <a:ext cx="8568953" cy="1182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en-US" sz="2600" b="1" dirty="0" smtClean="0">
                <a:solidFill>
                  <a:schemeClr val="bg1"/>
                </a:solidFill>
              </a:rPr>
              <a:t>…</a:t>
            </a:r>
            <a:r>
              <a:rPr lang="el-GR" sz="2600" b="1" dirty="0" smtClean="0">
                <a:solidFill>
                  <a:schemeClr val="bg1"/>
                </a:solidFill>
              </a:rPr>
              <a:t>Παρότι </a:t>
            </a:r>
            <a:r>
              <a:rPr lang="el-GR" sz="2600" b="1" dirty="0">
                <a:solidFill>
                  <a:schemeClr val="bg1"/>
                </a:solidFill>
              </a:rPr>
              <a:t>είχα πληρώσει για κατ’ οίκον έλεγχο του υπολογιστή</a:t>
            </a:r>
            <a:r>
              <a:rPr lang="el-GR" sz="2600" b="1" dirty="0" smtClean="0">
                <a:solidFill>
                  <a:schemeClr val="bg1"/>
                </a:solidFill>
              </a:rPr>
              <a:t>,</a:t>
            </a:r>
            <a:r>
              <a:rPr lang="en-US" sz="2600" b="1" dirty="0" smtClean="0">
                <a:solidFill>
                  <a:schemeClr val="bg1"/>
                </a:solidFill>
              </a:rPr>
              <a:t> </a:t>
            </a:r>
            <a:r>
              <a:rPr lang="el-GR" sz="2600" b="1" dirty="0" smtClean="0">
                <a:solidFill>
                  <a:schemeClr val="bg1"/>
                </a:solidFill>
              </a:rPr>
              <a:t>έπρεπε </a:t>
            </a:r>
            <a:r>
              <a:rPr lang="el-GR" sz="2600" b="1" dirty="0">
                <a:solidFill>
                  <a:schemeClr val="bg1"/>
                </a:solidFill>
              </a:rPr>
              <a:t>τελικά να στέλνω το μηχάνημα στην εταιρεία, μόνο </a:t>
            </a:r>
            <a:r>
              <a:rPr lang="el-GR" sz="2600" b="1" dirty="0" smtClean="0">
                <a:solidFill>
                  <a:schemeClr val="bg1"/>
                </a:solidFill>
              </a:rPr>
              <a:t>και</a:t>
            </a:r>
            <a:r>
              <a:rPr lang="en-US" sz="2600" b="1" dirty="0" smtClean="0">
                <a:solidFill>
                  <a:schemeClr val="bg1"/>
                </a:solidFill>
              </a:rPr>
              <a:t> </a:t>
            </a:r>
            <a:r>
              <a:rPr lang="el-GR" sz="2600" b="1" dirty="0" smtClean="0">
                <a:solidFill>
                  <a:schemeClr val="bg1"/>
                </a:solidFill>
              </a:rPr>
              <a:t>μόνο </a:t>
            </a:r>
            <a:r>
              <a:rPr lang="el-GR" sz="2600" b="1" dirty="0">
                <a:solidFill>
                  <a:schemeClr val="bg1"/>
                </a:solidFill>
              </a:rPr>
              <a:t>για να ανακαλύψω, όταν το έπαιρνα πίσω, ότι κάτι </a:t>
            </a:r>
            <a:r>
              <a:rPr lang="el-GR" sz="2600" b="1" dirty="0" smtClean="0">
                <a:solidFill>
                  <a:schemeClr val="bg1"/>
                </a:solidFill>
              </a:rPr>
              <a:t>καινούργιο </a:t>
            </a:r>
            <a:r>
              <a:rPr lang="el-GR" sz="2600" b="1" dirty="0">
                <a:solidFill>
                  <a:schemeClr val="bg1"/>
                </a:solidFill>
              </a:rPr>
              <a:t>δεν πήγαινε </a:t>
            </a:r>
            <a:r>
              <a:rPr lang="el-GR" sz="2600" b="1" dirty="0" smtClean="0">
                <a:solidFill>
                  <a:schemeClr val="bg1"/>
                </a:solidFill>
              </a:rPr>
              <a:t>καλά…</a:t>
            </a:r>
            <a:endParaRPr lang="el-GR" sz="26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1" y="4797152"/>
            <a:ext cx="856895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 smtClean="0">
                <a:solidFill>
                  <a:schemeClr val="bg1"/>
                </a:solidFill>
              </a:rPr>
              <a:t>…</a:t>
            </a:r>
            <a:r>
              <a:rPr lang="el-GR" sz="2600" b="1" dirty="0" smtClean="0">
                <a:solidFill>
                  <a:schemeClr val="bg1"/>
                </a:solidFill>
              </a:rPr>
              <a:t>Ιούνιο </a:t>
            </a:r>
            <a:r>
              <a:rPr lang="el-GR" sz="2600" b="1" dirty="0">
                <a:solidFill>
                  <a:schemeClr val="bg1"/>
                </a:solidFill>
              </a:rPr>
              <a:t>του 2005, μέσα στην απελπισία και τη </a:t>
            </a:r>
            <a:r>
              <a:rPr lang="el-GR" sz="2600" b="1" dirty="0" smtClean="0">
                <a:solidFill>
                  <a:schemeClr val="bg1"/>
                </a:solidFill>
              </a:rPr>
              <a:t>σύγχυσή </a:t>
            </a:r>
            <a:r>
              <a:rPr lang="el-GR" sz="2600" b="1" dirty="0">
                <a:solidFill>
                  <a:schemeClr val="bg1"/>
                </a:solidFill>
              </a:rPr>
              <a:t>μου, πήγα στο μπλογκ μου κι έκανα μια ανάρτηση με </a:t>
            </a:r>
            <a:r>
              <a:rPr lang="el-GR" sz="2600" b="1" dirty="0" smtClean="0">
                <a:solidFill>
                  <a:schemeClr val="bg1"/>
                </a:solidFill>
              </a:rPr>
              <a:t>τον</a:t>
            </a:r>
            <a:r>
              <a:rPr lang="en-US" sz="2600" b="1" dirty="0" smtClean="0">
                <a:solidFill>
                  <a:schemeClr val="bg1"/>
                </a:solidFill>
              </a:rPr>
              <a:t> </a:t>
            </a:r>
            <a:r>
              <a:rPr lang="el-GR" sz="2600" b="1" dirty="0" smtClean="0">
                <a:solidFill>
                  <a:schemeClr val="bg1"/>
                </a:solidFill>
              </a:rPr>
              <a:t>τίτλο</a:t>
            </a:r>
            <a:r>
              <a:rPr lang="el-GR" sz="2600" b="1" dirty="0">
                <a:solidFill>
                  <a:schemeClr val="bg1"/>
                </a:solidFill>
              </a:rPr>
              <a:t>: «</a:t>
            </a:r>
            <a:r>
              <a:rPr lang="en-US" sz="2600" b="1" dirty="0">
                <a:solidFill>
                  <a:schemeClr val="bg1"/>
                </a:solidFill>
              </a:rPr>
              <a:t>Dell sucks</a:t>
            </a:r>
            <a:r>
              <a:rPr lang="en-US" sz="2600" b="1" dirty="0" smtClean="0">
                <a:solidFill>
                  <a:schemeClr val="bg1"/>
                </a:solidFill>
              </a:rPr>
              <a:t>»…</a:t>
            </a:r>
            <a:endParaRPr lang="el-GR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50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851104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Dell Sucks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9512" y="476672"/>
            <a:ext cx="1918374" cy="18757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7504" y="4141529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400" b="1" dirty="0" smtClean="0">
                <a:solidFill>
                  <a:schemeClr val="bg1"/>
                </a:solidFill>
              </a:rPr>
              <a:t>Εκείνο </a:t>
            </a:r>
            <a:r>
              <a:rPr lang="el-GR" sz="2400" b="1" dirty="0">
                <a:solidFill>
                  <a:schemeClr val="bg1"/>
                </a:solidFill>
              </a:rPr>
              <a:t>τον καιρό, οι ζωτικές ενδείξεις της Dell άρχισαν </a:t>
            </a:r>
            <a:r>
              <a:rPr lang="el-GR" sz="2400" b="1" dirty="0" smtClean="0">
                <a:solidFill>
                  <a:schemeClr val="bg1"/>
                </a:solidFill>
              </a:rPr>
              <a:t>να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l-GR" sz="2400" b="1" dirty="0" smtClean="0">
                <a:solidFill>
                  <a:schemeClr val="bg1"/>
                </a:solidFill>
              </a:rPr>
              <a:t>καταρρέουν</a:t>
            </a:r>
            <a:r>
              <a:rPr lang="el-GR" sz="2400" b="1" dirty="0">
                <a:solidFill>
                  <a:schemeClr val="bg1"/>
                </a:solidFill>
              </a:rPr>
              <a:t>. Οι δείκτες Ι</a:t>
            </a:r>
            <a:r>
              <a:rPr lang="el-GR" sz="2400" b="1" dirty="0" smtClean="0">
                <a:solidFill>
                  <a:schemeClr val="bg1"/>
                </a:solidFill>
              </a:rPr>
              <a:t>κανοποίησης </a:t>
            </a:r>
            <a:r>
              <a:rPr lang="el-GR" sz="2400" b="1" dirty="0">
                <a:solidFill>
                  <a:schemeClr val="bg1"/>
                </a:solidFill>
              </a:rPr>
              <a:t>των πελατών έπεφταν </a:t>
            </a:r>
            <a:r>
              <a:rPr lang="el-GR" sz="2400" b="1" dirty="0" smtClean="0">
                <a:solidFill>
                  <a:schemeClr val="bg1"/>
                </a:solidFill>
              </a:rPr>
              <a:t>κατακόρυφα</a:t>
            </a:r>
            <a:r>
              <a:rPr lang="el-GR" sz="2400" b="1" dirty="0">
                <a:solidFill>
                  <a:schemeClr val="bg1"/>
                </a:solidFill>
              </a:rPr>
              <a:t>. Από την ημέρα που άρχισε αυτή η ιστορία, η </a:t>
            </a:r>
            <a:r>
              <a:rPr lang="el-GR" sz="2400" b="1" dirty="0" smtClean="0">
                <a:solidFill>
                  <a:schemeClr val="bg1"/>
                </a:solidFill>
              </a:rPr>
              <a:t>τιμή της </a:t>
            </a:r>
            <a:r>
              <a:rPr lang="el-GR" sz="2400" b="1" dirty="0">
                <a:solidFill>
                  <a:schemeClr val="bg1"/>
                </a:solidFill>
              </a:rPr>
              <a:t>μετοχής της έχασε τη μισή αξία της.</a:t>
            </a:r>
          </a:p>
        </p:txBody>
      </p:sp>
      <p:sp>
        <p:nvSpPr>
          <p:cNvPr id="9" name="Rectangle 8"/>
          <p:cNvSpPr/>
          <p:nvPr/>
        </p:nvSpPr>
        <p:spPr>
          <a:xfrm>
            <a:off x="179511" y="1111384"/>
            <a:ext cx="871296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63750" algn="just"/>
            <a:r>
              <a:rPr lang="el-GR" sz="2400" b="1" dirty="0" smtClean="0">
                <a:solidFill>
                  <a:schemeClr val="bg1"/>
                </a:solidFill>
              </a:rPr>
              <a:t>Σύντομα, οι αναρτήσεις του μπλογκ μου άρχισαν να διαδίδονται με γεωμετρική πρόοδο, φτάνοντας να εμφανίζονται στην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l-GR" sz="2400" b="1" dirty="0" smtClean="0">
                <a:solidFill>
                  <a:schemeClr val="bg1"/>
                </a:solidFill>
              </a:rPr>
              <a:t>πολύτιμη πρώτη σελίδα στα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just"/>
            <a:r>
              <a:rPr lang="el-GR" sz="2400" b="1" dirty="0" smtClean="0">
                <a:solidFill>
                  <a:schemeClr val="bg1"/>
                </a:solidFill>
              </a:rPr>
              <a:t> αποτελέσματα των αναζητήσεων του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l-GR" sz="2400" b="1" dirty="0" smtClean="0">
                <a:solidFill>
                  <a:schemeClr val="bg1"/>
                </a:solidFill>
              </a:rPr>
              <a:t>Google για την Dell, μόνο μερικές γραμμές κάτω από την επίσημη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l-GR" sz="2400" b="1" dirty="0" smtClean="0">
                <a:solidFill>
                  <a:schemeClr val="bg1"/>
                </a:solidFill>
              </a:rPr>
              <a:t>ιστοσελίδα της εταιρείας. Η συζήτηση που αφορούσε την ανάρτηση στο μπλογκ μου άρχισε να ζημιώνει το εμπορικό σήμα της Dell.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83868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851104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You </a:t>
            </a:r>
            <a:r>
              <a:rPr lang="en-US" dirty="0" err="1" smtClean="0">
                <a:solidFill>
                  <a:schemeClr val="bg1"/>
                </a:solidFill>
              </a:rPr>
              <a:t>Dell’d</a:t>
            </a:r>
            <a:r>
              <a:rPr lang="en-US" dirty="0" smtClean="0">
                <a:solidFill>
                  <a:schemeClr val="bg1"/>
                </a:solidFill>
              </a:rPr>
              <a:t> it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9512" y="476672"/>
            <a:ext cx="1918374" cy="18757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23528" y="1196752"/>
            <a:ext cx="85689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84363" algn="just"/>
            <a:r>
              <a:rPr lang="el-GR" sz="2000" b="1" dirty="0" smtClean="0">
                <a:solidFill>
                  <a:schemeClr val="bg1"/>
                </a:solidFill>
              </a:rPr>
              <a:t>Η ικανοποίηση των πελατών σας πέφτει κατακόρυφα, το μερίδιό σας στην αγορά συρρικνώνεται, και η τιμή της μετοχής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</a:rPr>
              <a:t>σας κατακρημνίζεται.</a:t>
            </a: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Επιτρέψτε μου να σας εξηγήσω γιατί συμβαίνει αυτό από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</a:rPr>
              <a:t>τη σκοπιά ενός καταναλωτή... 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Το συμπέρασμά μου είναι ότι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</a:rPr>
              <a:t>μπορεί ένα εκπτωτικό κουπόνι να με έκανε να αγοράσω έναν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</a:rPr>
              <a:t>υπολογιστή Dell, αλλά το προϊόν σας ήταν σκάρτο και η εξυπηρέτηση των πελατών σας φριχτή.</a:t>
            </a: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Όλα αυτά τα πληκτρολογώ από ένα Apple PowerBook. Επίσης έχω αγοράσει άλλους δύο υπολογιστές Apple για το σπίτι.</a:t>
            </a: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Αλλά δεν χάσατε απλώς τρεις πωλήσεις ηλεκτρονικών υπολογιστών κι εμένα από πελάτη.</a:t>
            </a:r>
          </a:p>
          <a:p>
            <a:pPr algn="just"/>
            <a:r>
              <a:rPr lang="el-GR" sz="2000" b="1" u="sng" dirty="0" smtClean="0">
                <a:solidFill>
                  <a:schemeClr val="bg1"/>
                </a:solidFill>
              </a:rPr>
              <a:t>Σήμερα, όταν χάνεις έναν πελάτη, δεν χάνεις απλώς έναν πελάτη, αλλά διακινδυνεύεις να χάσεις και τους φίλους του. Και</a:t>
            </a:r>
            <a:r>
              <a:rPr lang="en-US" sz="2000" b="1" u="sng" dirty="0" smtClean="0">
                <a:solidFill>
                  <a:schemeClr val="bg1"/>
                </a:solidFill>
              </a:rPr>
              <a:t> </a:t>
            </a:r>
            <a:r>
              <a:rPr lang="el-GR" sz="2000" b="1" u="sng" dirty="0" smtClean="0">
                <a:solidFill>
                  <a:schemeClr val="bg1"/>
                </a:solidFill>
              </a:rPr>
              <a:t>εξαιτίας του Διαδικτύου, των μπλογκ και της βαθμολόγησης</a:t>
            </a:r>
            <a:r>
              <a:rPr lang="en-US" sz="2000" b="1" u="sng" dirty="0" smtClean="0">
                <a:solidFill>
                  <a:schemeClr val="bg1"/>
                </a:solidFill>
              </a:rPr>
              <a:t> </a:t>
            </a:r>
            <a:r>
              <a:rPr lang="el-GR" sz="2000" b="1" u="sng" dirty="0" smtClean="0">
                <a:solidFill>
                  <a:schemeClr val="bg1"/>
                </a:solidFill>
              </a:rPr>
              <a:t>των προϊόντων από καταναλωτές, οι πελάτες σας έχουν πάρα</a:t>
            </a:r>
            <a:r>
              <a:rPr lang="en-US" sz="2000" b="1" u="sng" dirty="0" smtClean="0">
                <a:solidFill>
                  <a:schemeClr val="bg1"/>
                </a:solidFill>
              </a:rPr>
              <a:t> </a:t>
            </a:r>
            <a:r>
              <a:rPr lang="el-GR" sz="2000" b="1" u="sng" dirty="0" smtClean="0">
                <a:solidFill>
                  <a:schemeClr val="bg1"/>
                </a:solidFill>
              </a:rPr>
              <a:t>πολλούς φίλους σε ολόκληρο τον πλανήτη.</a:t>
            </a:r>
            <a:endParaRPr lang="el-GR" sz="2000" u="sng" dirty="0"/>
          </a:p>
        </p:txBody>
      </p:sp>
    </p:spTree>
    <p:extLst>
      <p:ext uri="{BB962C8B-B14F-4D97-AF65-F5344CB8AC3E}">
        <p14:creationId xmlns:p14="http://schemas.microsoft.com/office/powerpoint/2010/main" val="422780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851104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You </a:t>
            </a:r>
            <a:r>
              <a:rPr lang="en-US" dirty="0" err="1" smtClean="0">
                <a:solidFill>
                  <a:schemeClr val="bg1"/>
                </a:solidFill>
              </a:rPr>
              <a:t>Dell’d</a:t>
            </a:r>
            <a:r>
              <a:rPr lang="en-US" dirty="0" smtClean="0">
                <a:solidFill>
                  <a:schemeClr val="bg1"/>
                </a:solidFill>
              </a:rPr>
              <a:t> it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9512" y="476672"/>
            <a:ext cx="1918374" cy="18757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23528" y="1196752"/>
            <a:ext cx="85689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84363" algn="just"/>
            <a:r>
              <a:rPr lang="el-GR" sz="2000" b="1" dirty="0" smtClean="0">
                <a:solidFill>
                  <a:schemeClr val="bg1"/>
                </a:solidFill>
              </a:rPr>
              <a:t>Η ικανοποίηση των πελατών σας πέφτει κατακόρυφα, το μερίδιό σας στην αγορά συρρικνώνεται, και η τιμή της μετοχής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</a:rPr>
              <a:t>σας κατακρημνίζεται.</a:t>
            </a: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Επιτρέψτε μου να σας εξηγήσω γιατί συμβαίνει αυτό από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</a:rPr>
              <a:t>τη σκοπιά ενός καταναλωτή... 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Το συμπέρασμά μου είναι ότι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</a:rPr>
              <a:t>μπορεί ένα εκπτωτικό κουπόνι να με έκανε να αγοράσω έναν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</a:rPr>
              <a:t>υπολογιστή Dell, αλλά το προϊόν σας ήταν σκάρτο και η εξυπηρέτηση των πελατών σας φριχτή.</a:t>
            </a: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Όλα αυτά τα πληκτρολογώ από ένα Apple PowerBook. Επίσης έχω αγοράσει άλλους δύο υπολογιστές Apple για το σπίτι.</a:t>
            </a: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Αλλά δεν χάσατε απλώς τρεις πωλήσεις ηλεκτρονικών υπολογιστών κι εμένα από πελάτη.</a:t>
            </a:r>
          </a:p>
          <a:p>
            <a:pPr algn="just"/>
            <a:r>
              <a:rPr lang="el-GR" sz="2000" b="1" u="sng" dirty="0" smtClean="0">
                <a:solidFill>
                  <a:schemeClr val="bg1"/>
                </a:solidFill>
              </a:rPr>
              <a:t>Σήμερα, όταν χάνεις έναν πελάτη, δεν χάνεις απλώς έναν πελάτη, αλλά διακινδυνεύεις να χάσεις και τους φίλους του. Και</a:t>
            </a:r>
            <a:r>
              <a:rPr lang="en-US" sz="2000" b="1" u="sng" dirty="0" smtClean="0">
                <a:solidFill>
                  <a:schemeClr val="bg1"/>
                </a:solidFill>
              </a:rPr>
              <a:t> </a:t>
            </a:r>
            <a:r>
              <a:rPr lang="el-GR" sz="2000" b="1" u="sng" dirty="0" smtClean="0">
                <a:solidFill>
                  <a:schemeClr val="bg1"/>
                </a:solidFill>
              </a:rPr>
              <a:t>εξαιτίας του Διαδικτύου, των μπλογκ και της βαθμολόγησης</a:t>
            </a:r>
            <a:r>
              <a:rPr lang="en-US" sz="2000" b="1" u="sng" dirty="0" smtClean="0">
                <a:solidFill>
                  <a:schemeClr val="bg1"/>
                </a:solidFill>
              </a:rPr>
              <a:t> </a:t>
            </a:r>
            <a:r>
              <a:rPr lang="el-GR" sz="2000" b="1" u="sng" dirty="0" smtClean="0">
                <a:solidFill>
                  <a:schemeClr val="bg1"/>
                </a:solidFill>
              </a:rPr>
              <a:t>των προϊόντων από καταναλωτές, οι πελάτες σας έχουν πάρα</a:t>
            </a:r>
            <a:r>
              <a:rPr lang="en-US" sz="2000" b="1" u="sng" dirty="0" smtClean="0">
                <a:solidFill>
                  <a:schemeClr val="bg1"/>
                </a:solidFill>
              </a:rPr>
              <a:t> </a:t>
            </a:r>
            <a:r>
              <a:rPr lang="el-GR" sz="2000" b="1" u="sng" dirty="0" smtClean="0">
                <a:solidFill>
                  <a:schemeClr val="bg1"/>
                </a:solidFill>
              </a:rPr>
              <a:t>πολλούς φίλους σε ολόκληρο τον πλανήτη.</a:t>
            </a:r>
            <a:endParaRPr lang="el-GR" sz="2000" u="sng" dirty="0"/>
          </a:p>
        </p:txBody>
      </p:sp>
    </p:spTree>
    <p:extLst>
      <p:ext uri="{BB962C8B-B14F-4D97-AF65-F5344CB8AC3E}">
        <p14:creationId xmlns:p14="http://schemas.microsoft.com/office/powerpoint/2010/main" val="10864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851104" cy="1143000"/>
          </a:xfrm>
        </p:spPr>
        <p:txBody>
          <a:bodyPr>
            <a:noAutofit/>
          </a:bodyPr>
          <a:lstStyle/>
          <a:p>
            <a:pPr algn="l"/>
            <a:r>
              <a:rPr lang="el-GR" sz="3000" b="1" dirty="0" smtClean="0">
                <a:solidFill>
                  <a:schemeClr val="bg1"/>
                </a:solidFill>
              </a:rPr>
              <a:t>Ικανοποίηση Δυσαρεστημένων Πελατών</a:t>
            </a:r>
            <a:endParaRPr lang="el-GR" sz="3000" b="1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323528" y="1196752"/>
            <a:ext cx="856895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84363" algn="just"/>
            <a:r>
              <a:rPr lang="el-GR" sz="2000" b="1" dirty="0" smtClean="0">
                <a:solidFill>
                  <a:schemeClr val="bg1"/>
                </a:solidFill>
              </a:rPr>
              <a:t>Η επικοινωνία με τους πελάτες μετά την αγορά του προϊόντος ή την παροχή της υπηρεσίας είναι θεμελιώδους σημασίας ώστε να αποσαφηνιστεί ποιοι είναι ικανοποιημένοι, ενθουσιασμένοι και δυσαρεστημένοι.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</a:endParaRPr>
          </a:p>
          <a:p>
            <a:pPr algn="ctr"/>
            <a:r>
              <a:rPr lang="el-GR" sz="2000" b="1" dirty="0" smtClean="0">
                <a:solidFill>
                  <a:schemeClr val="bg1"/>
                </a:solidFill>
              </a:rPr>
              <a:t>Τηλεφωνικά</a:t>
            </a:r>
            <a:r>
              <a:rPr lang="el-GR" sz="2000" b="1" dirty="0" smtClean="0">
                <a:solidFill>
                  <a:schemeClr val="bg1"/>
                </a:solidFill>
              </a:rPr>
              <a:t>, με </a:t>
            </a:r>
            <a:r>
              <a:rPr lang="en-US" sz="2000" b="1" dirty="0" smtClean="0">
                <a:solidFill>
                  <a:schemeClr val="bg1"/>
                </a:solidFill>
              </a:rPr>
              <a:t>mail</a:t>
            </a:r>
            <a:r>
              <a:rPr lang="el-GR" sz="2000" b="1" dirty="0" smtClean="0">
                <a:solidFill>
                  <a:schemeClr val="bg1"/>
                </a:solidFill>
              </a:rPr>
              <a:t> ή έντυπο ερωτηματολόγιο.</a:t>
            </a:r>
          </a:p>
          <a:p>
            <a:pPr algn="just"/>
            <a:endParaRPr lang="el-GR" sz="1400" b="1" dirty="0">
              <a:solidFill>
                <a:schemeClr val="bg1"/>
              </a:solidFill>
            </a:endParaRPr>
          </a:p>
          <a:p>
            <a:pPr algn="ctr"/>
            <a:r>
              <a:rPr lang="el-GR" sz="2000" b="1" dirty="0" smtClean="0">
                <a:solidFill>
                  <a:schemeClr val="bg1"/>
                </a:solidFill>
              </a:rPr>
              <a:t>Έχει χαμηλό κόστος, υψηλά οφέλη και δημιουργεί θετικότατες εντυπώσεις στον καταναλωτή.</a:t>
            </a:r>
          </a:p>
          <a:p>
            <a:pPr algn="just"/>
            <a:endParaRPr lang="el-GR" sz="1000" b="1" dirty="0" smtClean="0">
              <a:solidFill>
                <a:schemeClr val="bg1"/>
              </a:solidFill>
            </a:endParaRPr>
          </a:p>
          <a:p>
            <a:pPr algn="just"/>
            <a:r>
              <a:rPr lang="el-GR" sz="2400" b="1" dirty="0" smtClean="0">
                <a:solidFill>
                  <a:schemeClr val="bg1"/>
                </a:solidFill>
              </a:rPr>
              <a:t>Κανείς δεν αγοράζει κάτι για να επιβεβαιώσει ότι έκανε λάθος</a:t>
            </a:r>
            <a:r>
              <a:rPr lang="el-GR" sz="2400" b="1" dirty="0" smtClean="0">
                <a:solidFill>
                  <a:schemeClr val="bg1"/>
                </a:solidFill>
              </a:rPr>
              <a:t>…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just"/>
            <a:endParaRPr lang="el-GR" sz="1000" b="1" dirty="0" smtClean="0">
              <a:solidFill>
                <a:schemeClr val="bg1"/>
              </a:solidFill>
            </a:endParaRP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Ο </a:t>
            </a:r>
            <a:r>
              <a:rPr lang="el-GR" sz="2000" b="1" dirty="0" smtClean="0">
                <a:solidFill>
                  <a:schemeClr val="bg1"/>
                </a:solidFill>
              </a:rPr>
              <a:t>δυσαρεστημένος πελέτης μπορεί να ικανοποιηθεί:</a:t>
            </a: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Α) Εάν κάποιος εκπρόσωπος της εταιρείας ακούσει το πρόβλημά του</a:t>
            </a: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Β) Ικανοποιήσει τις απαιτήσεις του</a:t>
            </a: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Γ) Τον «αποζημιώσει» </a:t>
            </a: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Και όλα αυτά σε εύλογο χρονικό διάστημα</a:t>
            </a:r>
          </a:p>
          <a:p>
            <a:pPr algn="just"/>
            <a:endParaRPr lang="el-GR" sz="2000" b="1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5224"/>
            <a:ext cx="1814276" cy="18199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93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851104" cy="1143000"/>
          </a:xfrm>
        </p:spPr>
        <p:txBody>
          <a:bodyPr>
            <a:noAutofit/>
          </a:bodyPr>
          <a:lstStyle/>
          <a:p>
            <a:r>
              <a:rPr lang="el-GR" sz="3000" b="1" dirty="0" smtClean="0">
                <a:solidFill>
                  <a:schemeClr val="bg1"/>
                </a:solidFill>
              </a:rPr>
              <a:t>Τακτική επικοινωνία με τους υφιστάμενους πελάτες</a:t>
            </a:r>
            <a:endParaRPr lang="el-GR" sz="3000" b="1" dirty="0">
              <a:solidFill>
                <a:schemeClr val="bg1"/>
              </a:solidFill>
            </a:endParaRPr>
          </a:p>
        </p:txBody>
      </p:sp>
      <p:sp>
        <p:nvSpPr>
          <p:cNvPr id="5" name="Rectangle 210"/>
          <p:cNvSpPr txBox="1">
            <a:spLocks noChangeArrowheads="1"/>
          </p:cNvSpPr>
          <p:nvPr/>
        </p:nvSpPr>
        <p:spPr bwMode="auto">
          <a:xfrm>
            <a:off x="107504" y="6106004"/>
            <a:ext cx="8784976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sp>
        <p:nvSpPr>
          <p:cNvPr id="6" name="Rectangle 5"/>
          <p:cNvSpPr/>
          <p:nvPr/>
        </p:nvSpPr>
        <p:spPr>
          <a:xfrm>
            <a:off x="6222022" y="6453336"/>
            <a:ext cx="2814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Σκλαβάκης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914844" y="-59614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323528" y="1196752"/>
            <a:ext cx="8568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84363" algn="just"/>
            <a:r>
              <a:rPr lang="el-GR" sz="2000" b="1" dirty="0" smtClean="0">
                <a:solidFill>
                  <a:schemeClr val="bg1"/>
                </a:solidFill>
              </a:rPr>
              <a:t>Οι νέες τεχνολογίες μας έχουν δώσει απεριόριστες δυνατότητεςεπικοινωνίας με ελάχιστο κόστος.</a:t>
            </a:r>
          </a:p>
          <a:p>
            <a:pPr marL="1884363" algn="just"/>
            <a:endParaRPr lang="el-GR" sz="2000" b="1" dirty="0">
              <a:solidFill>
                <a:schemeClr val="bg1"/>
              </a:solidFill>
            </a:endParaRPr>
          </a:p>
          <a:p>
            <a:pPr algn="just"/>
            <a:r>
              <a:rPr lang="en-US" sz="2000" b="1" dirty="0" smtClean="0">
                <a:solidFill>
                  <a:schemeClr val="bg1"/>
                </a:solidFill>
              </a:rPr>
              <a:t>e-mail: </a:t>
            </a:r>
            <a:r>
              <a:rPr lang="el-GR" sz="2000" b="1" dirty="0" smtClean="0">
                <a:solidFill>
                  <a:schemeClr val="bg1"/>
                </a:solidFill>
              </a:rPr>
              <a:t>Ο πιο διαδεδομένος τρόπος μετά την τηλεφωνική επικοινωνία. Δυνατότητα παροχής απεριόριστης ενημέρωσης με πολύ χαμηλό κόστος.</a:t>
            </a:r>
          </a:p>
          <a:p>
            <a:pPr algn="just"/>
            <a:endParaRPr lang="el-GR" sz="2000" b="1" dirty="0">
              <a:solidFill>
                <a:schemeClr val="bg1"/>
              </a:solidFill>
            </a:endParaRPr>
          </a:p>
          <a:p>
            <a:pPr algn="just"/>
            <a:r>
              <a:rPr lang="en-US" sz="2000" b="1" dirty="0" smtClean="0">
                <a:solidFill>
                  <a:schemeClr val="bg1"/>
                </a:solidFill>
              </a:rPr>
              <a:t>Social Media: Facebook, twitter</a:t>
            </a:r>
          </a:p>
          <a:p>
            <a:pPr algn="just"/>
            <a:r>
              <a:rPr lang="el-GR" sz="2000" b="1" dirty="0">
                <a:solidFill>
                  <a:schemeClr val="bg1"/>
                </a:solidFill>
              </a:rPr>
              <a:t>Ά</a:t>
            </a:r>
            <a:r>
              <a:rPr lang="el-GR" sz="2000" b="1" dirty="0" smtClean="0">
                <a:solidFill>
                  <a:schemeClr val="bg1"/>
                </a:solidFill>
              </a:rPr>
              <a:t>μεση ενημέρωση με κοινοποίηση σε χιλιάδες φίλους και </a:t>
            </a:r>
            <a:r>
              <a:rPr lang="en-US" sz="2000" b="1" dirty="0" smtClean="0">
                <a:solidFill>
                  <a:schemeClr val="bg1"/>
                </a:solidFill>
              </a:rPr>
              <a:t>followers</a:t>
            </a:r>
            <a:endParaRPr lang="el-GR" sz="2000" b="1" dirty="0" smtClean="0">
              <a:solidFill>
                <a:schemeClr val="bg1"/>
              </a:solidFill>
            </a:endParaRPr>
          </a:p>
          <a:p>
            <a:pPr algn="just"/>
            <a:endParaRPr lang="el-GR" sz="2000" b="1" dirty="0" smtClean="0">
              <a:solidFill>
                <a:schemeClr val="bg1"/>
              </a:solidFill>
            </a:endParaRPr>
          </a:p>
          <a:p>
            <a:pPr algn="just"/>
            <a:endParaRPr lang="el-GR" sz="2000" b="1" dirty="0">
              <a:solidFill>
                <a:schemeClr val="bg1"/>
              </a:solidFill>
            </a:endParaRP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Δημιουργήστε εταιρική σελίδα στο </a:t>
            </a:r>
            <a:r>
              <a:rPr lang="en-US" sz="2000" b="1" dirty="0" smtClean="0">
                <a:solidFill>
                  <a:schemeClr val="bg1"/>
                </a:solidFill>
              </a:rPr>
              <a:t>Facebook, </a:t>
            </a:r>
            <a:r>
              <a:rPr lang="el-GR" sz="2000" b="1" dirty="0" smtClean="0">
                <a:solidFill>
                  <a:schemeClr val="bg1"/>
                </a:solidFill>
              </a:rPr>
              <a:t>λογαριασμό στο </a:t>
            </a:r>
            <a:r>
              <a:rPr lang="en-US" sz="2000" b="1" dirty="0" smtClean="0">
                <a:solidFill>
                  <a:schemeClr val="bg1"/>
                </a:solidFill>
              </a:rPr>
              <a:t>Twitter </a:t>
            </a:r>
            <a:r>
              <a:rPr lang="el-GR" sz="2000" b="1" dirty="0" smtClean="0">
                <a:solidFill>
                  <a:schemeClr val="bg1"/>
                </a:solidFill>
              </a:rPr>
              <a:t>και στο </a:t>
            </a:r>
            <a:r>
              <a:rPr lang="en-US" sz="2000" b="1" dirty="0" smtClean="0">
                <a:solidFill>
                  <a:schemeClr val="bg1"/>
                </a:solidFill>
              </a:rPr>
              <a:t>Google+</a:t>
            </a:r>
            <a:endParaRPr lang="el-GR" sz="2000" b="1" dirty="0" smtClean="0">
              <a:solidFill>
                <a:schemeClr val="bg1"/>
              </a:solidFill>
            </a:endParaRPr>
          </a:p>
          <a:p>
            <a:pPr algn="just"/>
            <a:endParaRPr lang="en-US" sz="2000" b="1" dirty="0" smtClean="0">
              <a:solidFill>
                <a:schemeClr val="bg1"/>
              </a:solidFill>
            </a:endParaRPr>
          </a:p>
          <a:p>
            <a:pPr algn="just"/>
            <a:r>
              <a:rPr lang="el-GR" sz="2000" b="1" dirty="0" smtClean="0">
                <a:solidFill>
                  <a:schemeClr val="bg1"/>
                </a:solidFill>
              </a:rPr>
              <a:t>Προσθέστε τους πελάτες σας και μείνετε διαρκώς σε επαφή.</a:t>
            </a:r>
            <a:endParaRPr lang="el-GR" sz="2000" b="1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5224"/>
            <a:ext cx="1814276" cy="18199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752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025" y="3362325"/>
            <a:ext cx="7800975" cy="3495675"/>
          </a:xfrm>
          <a:prstGeom prst="rect">
            <a:avLst/>
          </a:prstGeom>
          <a:noFill/>
        </p:spPr>
      </p:pic>
      <p:sp>
        <p:nvSpPr>
          <p:cNvPr id="12" name="Rectangle 210"/>
          <p:cNvSpPr txBox="1">
            <a:spLocks noChangeArrowheads="1"/>
          </p:cNvSpPr>
          <p:nvPr/>
        </p:nvSpPr>
        <p:spPr bwMode="auto">
          <a:xfrm>
            <a:off x="4716016" y="6106004"/>
            <a:ext cx="4320480" cy="51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 algn="ctr"/>
            <a:r>
              <a:rPr lang="el-GR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Arial" charset="0"/>
                <a:cs typeface="Arial" pitchFamily="34" charset="0"/>
              </a:rPr>
              <a:t>Δημόσιες σχέσεις, ένα εργαλείο για την επιχειρηματική και εμπορική ανάπτυξη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005485"/>
              </a:clrFrom>
              <a:clrTo>
                <a:srgbClr val="00548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"/>
          <a:stretch/>
        </p:blipFill>
        <p:spPr bwMode="auto">
          <a:xfrm>
            <a:off x="6513135" y="92786"/>
            <a:ext cx="2232248" cy="58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675423" y="3244334"/>
            <a:ext cx="37931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2800" b="1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Γιάννης </a:t>
            </a:r>
            <a:r>
              <a:rPr lang="en-US" sz="2800" b="1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  </a:t>
            </a:r>
            <a:r>
              <a:rPr lang="el-GR" sz="2800" b="1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Σκλαβάκης </a:t>
            </a:r>
            <a:endParaRPr lang="el-GR" sz="2800" b="1" dirty="0" smtClean="0">
              <a:solidFill>
                <a:prstClr val="white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9479" y="2227511"/>
            <a:ext cx="52209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b="1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Σας</a:t>
            </a:r>
            <a:r>
              <a:rPr lang="el-GR" sz="2800" b="1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 </a:t>
            </a:r>
            <a:r>
              <a:rPr lang="el-GR" sz="4000" b="1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ευχαριστώ</a:t>
            </a:r>
            <a:r>
              <a:rPr lang="el-GR" sz="2800" b="1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 </a:t>
            </a:r>
            <a:r>
              <a:rPr lang="el-GR" sz="4000" b="1" dirty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πολύ</a:t>
            </a:r>
          </a:p>
        </p:txBody>
      </p:sp>
    </p:spTree>
    <p:extLst>
      <p:ext uri="{BB962C8B-B14F-4D97-AF65-F5344CB8AC3E}">
        <p14:creationId xmlns:p14="http://schemas.microsoft.com/office/powerpoint/2010/main" val="291092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1771</Words>
  <Application>Microsoft Office PowerPoint</Application>
  <PresentationFormat>On-screen Show (4:3)</PresentationFormat>
  <Paragraphs>183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Κάθε οικονομική μονάδα</vt:lpstr>
      <vt:lpstr>επιστρατεύει</vt:lpstr>
      <vt:lpstr>Με προφανή σκοπό…</vt:lpstr>
      <vt:lpstr>Και μετά τι????</vt:lpstr>
      <vt:lpstr>Γιατί????</vt:lpstr>
      <vt:lpstr>Γιατί????</vt:lpstr>
      <vt:lpstr>Γιατί????</vt:lpstr>
      <vt:lpstr>Γιατί????</vt:lpstr>
      <vt:lpstr>Ικανοποίηση Πελατών</vt:lpstr>
      <vt:lpstr>Ικανοποίηση Πελατών</vt:lpstr>
      <vt:lpstr>Ικανοποίηση Πελατών</vt:lpstr>
      <vt:lpstr>Ικανοποίηση Πελατών</vt:lpstr>
      <vt:lpstr>Ενθουσιασμένοι Πελάτες</vt:lpstr>
      <vt:lpstr>Word of Mouth (Marketing)</vt:lpstr>
      <vt:lpstr>Word of Mouth (Marketing)</vt:lpstr>
      <vt:lpstr>Word of Mouth (Marketing)</vt:lpstr>
      <vt:lpstr>Dell Hell</vt:lpstr>
      <vt:lpstr>Dell Sucks</vt:lpstr>
      <vt:lpstr>You Dell’d it</vt:lpstr>
      <vt:lpstr>You Dell’d it</vt:lpstr>
      <vt:lpstr>Ικανοποίηση Δυσαρεστημένων Πελατών</vt:lpstr>
      <vt:lpstr>Τακτική επικοινωνία με τους υφιστάμενους πελάτες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eFUTURE</dc:creator>
  <cp:lastModifiedBy>eFUTURE</cp:lastModifiedBy>
  <cp:revision>3</cp:revision>
  <dcterms:created xsi:type="dcterms:W3CDTF">2011-11-19T18:24:38Z</dcterms:created>
  <dcterms:modified xsi:type="dcterms:W3CDTF">2011-11-20T10:27:50Z</dcterms:modified>
</cp:coreProperties>
</file>